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Proxima Nova"/>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ProximaNova-bold.fntdata"/><Relationship Id="rId16" Type="http://schemas.openxmlformats.org/officeDocument/2006/relationships/font" Target="fonts/ProximaNova-regular.fntdata"/><Relationship Id="rId5" Type="http://schemas.openxmlformats.org/officeDocument/2006/relationships/slideMaster" Target="slideMasters/slideMaster2.xml"/><Relationship Id="rId19" Type="http://schemas.openxmlformats.org/officeDocument/2006/relationships/font" Target="fonts/ProximaNova-boldItalic.fntdata"/><Relationship Id="rId6" Type="http://schemas.openxmlformats.org/officeDocument/2006/relationships/notesMaster" Target="notesMasters/notesMaster1.xml"/><Relationship Id="rId18" Type="http://schemas.openxmlformats.org/officeDocument/2006/relationships/font" Target="fonts/ProximaNova-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5f38fb26b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5f38fb26b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5f38fb26b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5f38fb26b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5f38fb26b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5f38fb26b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f38fb26b2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f38fb26b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5f38fb26b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5f38fb26b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hyperlink" Target="https://github.com/Rajrup911/BlockchainProjec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983250"/>
            <a:ext cx="8123100" cy="15885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3100"/>
              <a:t>Blockchain for AI</a:t>
            </a:r>
            <a:endParaRPr b="1" sz="3100"/>
          </a:p>
          <a:p>
            <a:pPr indent="0" lvl="0" marL="0" rtl="0" algn="l">
              <a:lnSpc>
                <a:spcPct val="115000"/>
              </a:lnSpc>
              <a:spcBef>
                <a:spcPts val="0"/>
              </a:spcBef>
              <a:spcAft>
                <a:spcPts val="0"/>
              </a:spcAft>
              <a:buNone/>
            </a:pPr>
            <a:r>
              <a:rPr lang="en" sz="2100"/>
              <a:t>A Transparent and Provably Fair AI-Based Ethereum Lottery System</a:t>
            </a:r>
            <a:endParaRPr sz="4700"/>
          </a:p>
        </p:txBody>
      </p:sp>
      <p:sp>
        <p:nvSpPr>
          <p:cNvPr id="106" name="Google Shape;106;p25"/>
          <p:cNvSpPr txBox="1"/>
          <p:nvPr>
            <p:ph idx="1" type="subTitle"/>
          </p:nvPr>
        </p:nvSpPr>
        <p:spPr>
          <a:xfrm>
            <a:off x="510450" y="3034399"/>
            <a:ext cx="8123100" cy="1856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t>By </a:t>
            </a:r>
            <a:r>
              <a:rPr lang="en" sz="2000"/>
              <a:t>Rajrup Banerjee</a:t>
            </a:r>
            <a:endParaRPr sz="2000"/>
          </a:p>
          <a:p>
            <a:pPr indent="0" lvl="0" marL="0" rtl="0" algn="l">
              <a:lnSpc>
                <a:spcPct val="100000"/>
              </a:lnSpc>
              <a:spcBef>
                <a:spcPts val="0"/>
              </a:spcBef>
              <a:spcAft>
                <a:spcPts val="0"/>
              </a:spcAft>
              <a:buNone/>
            </a:pPr>
            <a:r>
              <a:rPr lang="en" sz="2000"/>
              <a:t>Stream: CSE(CSBS) </a:t>
            </a:r>
            <a:endParaRPr sz="2000"/>
          </a:p>
          <a:p>
            <a:pPr indent="0" lvl="0" marL="0" rtl="0" algn="l">
              <a:lnSpc>
                <a:spcPct val="100000"/>
              </a:lnSpc>
              <a:spcBef>
                <a:spcPts val="0"/>
              </a:spcBef>
              <a:spcAft>
                <a:spcPts val="0"/>
              </a:spcAft>
              <a:buNone/>
            </a:pPr>
            <a:r>
              <a:rPr lang="en" sz="2000"/>
              <a:t>Enrollment ID: 12020002018047</a:t>
            </a:r>
            <a:endParaRPr sz="2000"/>
          </a:p>
          <a:p>
            <a:pPr indent="0" lvl="0" marL="0" rtl="0" algn="l">
              <a:lnSpc>
                <a:spcPct val="100000"/>
              </a:lnSpc>
              <a:spcBef>
                <a:spcPts val="0"/>
              </a:spcBef>
              <a:spcAft>
                <a:spcPts val="0"/>
              </a:spcAft>
              <a:buNone/>
            </a:pPr>
            <a:r>
              <a:rPr lang="en" sz="2000"/>
              <a:t>Class Roll: 41</a:t>
            </a:r>
            <a:endParaRPr sz="2000"/>
          </a:p>
          <a:p>
            <a:pPr indent="0" lvl="0" marL="0" rtl="0" algn="l">
              <a:lnSpc>
                <a:spcPct val="100000"/>
              </a:lnSpc>
              <a:spcBef>
                <a:spcPts val="0"/>
              </a:spcBef>
              <a:spcAft>
                <a:spcPts val="0"/>
              </a:spcAft>
              <a:buNone/>
            </a:pPr>
            <a:r>
              <a:rPr lang="en" sz="2000" u="sng">
                <a:hlinkClick r:id="rId4"/>
              </a:rPr>
              <a:t>GitHub Link</a:t>
            </a:r>
            <a:endParaRPr sz="2000"/>
          </a:p>
        </p:txBody>
      </p:sp>
      <p:cxnSp>
        <p:nvCxnSpPr>
          <p:cNvPr id="107" name="Google Shape;107;p25"/>
          <p:cNvCxnSpPr/>
          <p:nvPr/>
        </p:nvCxnSpPr>
        <p:spPr>
          <a:xfrm>
            <a:off x="589025" y="2649900"/>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6"/>
          <p:cNvSpPr txBox="1"/>
          <p:nvPr>
            <p:ph type="title"/>
          </p:nvPr>
        </p:nvSpPr>
        <p:spPr>
          <a:xfrm>
            <a:off x="311700" y="2535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Abstract</a:t>
            </a:r>
            <a:endParaRPr sz="3600"/>
          </a:p>
        </p:txBody>
      </p:sp>
      <p:sp>
        <p:nvSpPr>
          <p:cNvPr id="113" name="Google Shape;113;p26"/>
          <p:cNvSpPr txBox="1"/>
          <p:nvPr>
            <p:ph idx="1" type="body"/>
          </p:nvPr>
        </p:nvSpPr>
        <p:spPr>
          <a:xfrm>
            <a:off x="311700" y="985500"/>
            <a:ext cx="8520600" cy="3172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200"/>
              <a:t>Lotteries have a long history of being a beloved form of entertainment for players all around the world.</a:t>
            </a:r>
            <a:r>
              <a:rPr lang="en" sz="2200">
                <a:highlight>
                  <a:srgbClr val="FFFFFF"/>
                </a:highlight>
              </a:rPr>
              <a:t> However, problems with openness, justice, and trust have frequently plagued conventional lottery systems. The Transparent and Provably Fair AI-based Ethereum Lottery System is a novel use of blockchain and artificial intelligence (AI) technology that is introduced in this study. The main goals of this system are to assure fairness, increase security and promote user participation.</a:t>
            </a:r>
            <a:endParaRPr sz="3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7"/>
          <p:cNvSpPr txBox="1"/>
          <p:nvPr>
            <p:ph idx="2" type="body"/>
          </p:nvPr>
        </p:nvSpPr>
        <p:spPr>
          <a:xfrm>
            <a:off x="4665725" y="0"/>
            <a:ext cx="4395000" cy="514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p>
          <a:p>
            <a:pPr indent="0" lvl="0" marL="0" rtl="0" algn="l">
              <a:spcBef>
                <a:spcPts val="1600"/>
              </a:spcBef>
              <a:spcAft>
                <a:spcPts val="0"/>
              </a:spcAft>
              <a:buNone/>
            </a:pPr>
            <a:r>
              <a:rPr b="1" lang="en" sz="2200"/>
              <a:t>Introduction:-</a:t>
            </a:r>
            <a:endParaRPr b="1" sz="2200"/>
          </a:p>
          <a:p>
            <a:pPr indent="0" lvl="0" marL="0" rtl="0" algn="just">
              <a:spcBef>
                <a:spcPts val="1600"/>
              </a:spcBef>
              <a:spcAft>
                <a:spcPts val="0"/>
              </a:spcAft>
              <a:buNone/>
            </a:pPr>
            <a:r>
              <a:rPr lang="en" sz="1400"/>
              <a:t>Millions of people participate in various types of lotteries across the world. The lack of openness in conventional lottery systems, however, frequently raises questions about fraud and manipulation. This project was started in order to address these issues by developing a lottery system that is genuinely transparent and equitable using blockchain technology and AI.</a:t>
            </a:r>
            <a:endParaRPr sz="2300"/>
          </a:p>
          <a:p>
            <a:pPr indent="0" lvl="0" marL="0" rtl="0" algn="l">
              <a:spcBef>
                <a:spcPts val="0"/>
              </a:spcBef>
              <a:spcAft>
                <a:spcPts val="1600"/>
              </a:spcAft>
              <a:buNone/>
            </a:pPr>
            <a:r>
              <a:t/>
            </a:r>
            <a:endParaRPr sz="2200"/>
          </a:p>
        </p:txBody>
      </p:sp>
      <p:pic>
        <p:nvPicPr>
          <p:cNvPr id="119" name="Google Shape;119;p27"/>
          <p:cNvPicPr preferRelativeResize="0"/>
          <p:nvPr/>
        </p:nvPicPr>
        <p:blipFill rotWithShape="1">
          <a:blip r:embed="rId3">
            <a:alphaModFix/>
          </a:blip>
          <a:srcRect b="0" l="0" r="0" t="0"/>
          <a:stretch/>
        </p:blipFill>
        <p:spPr>
          <a:xfrm>
            <a:off x="-571350" y="0"/>
            <a:ext cx="5143350"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8"/>
          <p:cNvSpPr txBox="1"/>
          <p:nvPr>
            <p:ph idx="2" type="body"/>
          </p:nvPr>
        </p:nvSpPr>
        <p:spPr>
          <a:xfrm>
            <a:off x="4648300" y="0"/>
            <a:ext cx="4395000" cy="514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p>
          <a:p>
            <a:pPr indent="0" lvl="0" marL="0" rtl="0" algn="l">
              <a:spcBef>
                <a:spcPts val="1600"/>
              </a:spcBef>
              <a:spcAft>
                <a:spcPts val="0"/>
              </a:spcAft>
              <a:buNone/>
            </a:pPr>
            <a:r>
              <a:rPr b="1" lang="en" sz="2200"/>
              <a:t>What is Blockchain:-</a:t>
            </a:r>
            <a:endParaRPr b="1" sz="2200"/>
          </a:p>
          <a:p>
            <a:pPr indent="-323850" lvl="0" marL="457200" rtl="0" algn="l">
              <a:spcBef>
                <a:spcPts val="1600"/>
              </a:spcBef>
              <a:spcAft>
                <a:spcPts val="0"/>
              </a:spcAft>
              <a:buSzPts val="1500"/>
              <a:buChar char="●"/>
            </a:pPr>
            <a:r>
              <a:rPr lang="en" sz="1500"/>
              <a:t>Enhanced collaboration and communication among project stakeholders</a:t>
            </a:r>
            <a:endParaRPr sz="1500"/>
          </a:p>
          <a:p>
            <a:pPr indent="-323850" lvl="0" marL="457200" rtl="0" algn="l">
              <a:spcBef>
                <a:spcPts val="0"/>
              </a:spcBef>
              <a:spcAft>
                <a:spcPts val="0"/>
              </a:spcAft>
              <a:buSzPts val="1500"/>
              <a:buChar char="●"/>
            </a:pPr>
            <a:r>
              <a:rPr lang="en" sz="1500"/>
              <a:t>Improved project visualization and virtual walkthroughs</a:t>
            </a:r>
            <a:endParaRPr sz="1500"/>
          </a:p>
          <a:p>
            <a:pPr indent="-323850" lvl="0" marL="457200" rtl="0" algn="l">
              <a:spcBef>
                <a:spcPts val="0"/>
              </a:spcBef>
              <a:spcAft>
                <a:spcPts val="0"/>
              </a:spcAft>
              <a:buSzPts val="1500"/>
              <a:buChar char="●"/>
            </a:pPr>
            <a:r>
              <a:rPr lang="en" sz="1500"/>
              <a:t>Clash detection and reduced errors in design</a:t>
            </a:r>
            <a:endParaRPr sz="1500"/>
          </a:p>
          <a:p>
            <a:pPr indent="-323850" lvl="0" marL="457200" rtl="0" algn="l">
              <a:spcBef>
                <a:spcPts val="0"/>
              </a:spcBef>
              <a:spcAft>
                <a:spcPts val="0"/>
              </a:spcAft>
              <a:buSzPts val="1500"/>
              <a:buChar char="●"/>
            </a:pPr>
            <a:r>
              <a:rPr lang="en" sz="1500"/>
              <a:t>Increased efficiency in construction scheduling and cost estimation</a:t>
            </a:r>
            <a:endParaRPr sz="1500"/>
          </a:p>
          <a:p>
            <a:pPr indent="-323850" lvl="0" marL="457200" rtl="0" algn="l">
              <a:spcBef>
                <a:spcPts val="0"/>
              </a:spcBef>
              <a:spcAft>
                <a:spcPts val="0"/>
              </a:spcAft>
              <a:buSzPts val="1500"/>
              <a:buChar char="●"/>
            </a:pPr>
            <a:r>
              <a:rPr lang="en" sz="1500"/>
              <a:t>Simulations and analysis for energy efficiency and sustainability</a:t>
            </a:r>
            <a:endParaRPr sz="1700"/>
          </a:p>
          <a:p>
            <a:pPr indent="0" lvl="0" marL="0" rtl="0" algn="l">
              <a:spcBef>
                <a:spcPts val="1600"/>
              </a:spcBef>
              <a:spcAft>
                <a:spcPts val="1600"/>
              </a:spcAft>
              <a:buNone/>
            </a:pPr>
            <a:r>
              <a:t/>
            </a:r>
            <a:endParaRPr sz="2200"/>
          </a:p>
        </p:txBody>
      </p:sp>
      <p:pic>
        <p:nvPicPr>
          <p:cNvPr id="125" name="Google Shape;125;p28"/>
          <p:cNvPicPr preferRelativeResize="0"/>
          <p:nvPr/>
        </p:nvPicPr>
        <p:blipFill rotWithShape="1">
          <a:blip r:embed="rId3">
            <a:alphaModFix/>
          </a:blip>
          <a:srcRect b="0" l="6257" r="4853" t="0"/>
          <a:stretch/>
        </p:blipFill>
        <p:spPr>
          <a:xfrm>
            <a:off x="0" y="0"/>
            <a:ext cx="4572001"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9"/>
          <p:cNvSpPr txBox="1"/>
          <p:nvPr>
            <p:ph idx="2" type="body"/>
          </p:nvPr>
        </p:nvSpPr>
        <p:spPr>
          <a:xfrm>
            <a:off x="4648300" y="0"/>
            <a:ext cx="4395000" cy="514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200"/>
              <a:t>Objectives of Lottery System:-</a:t>
            </a:r>
            <a:endParaRPr b="1" sz="2200"/>
          </a:p>
          <a:p>
            <a:pPr indent="-311150" lvl="0" marL="457200" rtl="0" algn="just">
              <a:lnSpc>
                <a:spcPct val="100000"/>
              </a:lnSpc>
              <a:spcBef>
                <a:spcPts val="1600"/>
              </a:spcBef>
              <a:spcAft>
                <a:spcPts val="0"/>
              </a:spcAft>
              <a:buSzPts val="1300"/>
              <a:buChar char="●"/>
            </a:pPr>
            <a:r>
              <a:rPr lang="en" sz="1300"/>
              <a:t>Transparency: To provide a lottery system where all operations are transparently recorded on the Ethereum blockchain, allowing anyone to verify the fairness of the process.</a:t>
            </a:r>
            <a:endParaRPr sz="1300"/>
          </a:p>
          <a:p>
            <a:pPr indent="-311150" lvl="0" marL="457200" rtl="0" algn="just">
              <a:lnSpc>
                <a:spcPct val="100000"/>
              </a:lnSpc>
              <a:spcBef>
                <a:spcPts val="1000"/>
              </a:spcBef>
              <a:spcAft>
                <a:spcPts val="0"/>
              </a:spcAft>
              <a:buSzPts val="1300"/>
              <a:buChar char="●"/>
            </a:pPr>
            <a:r>
              <a:rPr lang="en" sz="1300"/>
              <a:t>Fairness: To ensure that the lottery's random number generation process is provably fair and cannot be manipulated.</a:t>
            </a:r>
            <a:endParaRPr sz="1300"/>
          </a:p>
          <a:p>
            <a:pPr indent="-311150" lvl="0" marL="457200" rtl="0" algn="just">
              <a:lnSpc>
                <a:spcPct val="100000"/>
              </a:lnSpc>
              <a:spcBef>
                <a:spcPts val="1000"/>
              </a:spcBef>
              <a:spcAft>
                <a:spcPts val="0"/>
              </a:spcAft>
              <a:buSzPts val="1300"/>
              <a:buChar char="●"/>
            </a:pPr>
            <a:r>
              <a:rPr lang="en" sz="1300"/>
              <a:t>Security: To protect user funds and data through robust security measures.</a:t>
            </a:r>
            <a:endParaRPr sz="1300"/>
          </a:p>
          <a:p>
            <a:pPr indent="-311150" lvl="0" marL="457200" rtl="0" algn="just">
              <a:lnSpc>
                <a:spcPct val="100000"/>
              </a:lnSpc>
              <a:spcBef>
                <a:spcPts val="1000"/>
              </a:spcBef>
              <a:spcAft>
                <a:spcPts val="0"/>
              </a:spcAft>
              <a:buSzPts val="1300"/>
              <a:buChar char="●"/>
            </a:pPr>
            <a:r>
              <a:rPr lang="en" sz="1300"/>
              <a:t>User Participation: To make it easy for users to participate in the lottery by purchasing tickets with Ether.</a:t>
            </a:r>
            <a:endParaRPr sz="1300"/>
          </a:p>
          <a:p>
            <a:pPr indent="-311150" lvl="0" marL="457200" rtl="0" algn="just">
              <a:lnSpc>
                <a:spcPct val="100000"/>
              </a:lnSpc>
              <a:spcBef>
                <a:spcPts val="1000"/>
              </a:spcBef>
              <a:spcAft>
                <a:spcPts val="0"/>
              </a:spcAft>
              <a:buSzPts val="1300"/>
              <a:buChar char="●"/>
            </a:pPr>
            <a:r>
              <a:rPr lang="en" sz="1300"/>
              <a:t>Compliance: To adhere to legal and regulatory requirements in the operation of a lottery.</a:t>
            </a:r>
            <a:endParaRPr sz="1500"/>
          </a:p>
          <a:p>
            <a:pPr indent="0" lvl="0" marL="0" rtl="0" algn="l">
              <a:spcBef>
                <a:spcPts val="0"/>
              </a:spcBef>
              <a:spcAft>
                <a:spcPts val="1600"/>
              </a:spcAft>
              <a:buNone/>
            </a:pPr>
            <a:r>
              <a:t/>
            </a:r>
            <a:endParaRPr sz="2200"/>
          </a:p>
        </p:txBody>
      </p:sp>
      <p:pic>
        <p:nvPicPr>
          <p:cNvPr id="131" name="Google Shape;131;p29"/>
          <p:cNvPicPr preferRelativeResize="0"/>
          <p:nvPr/>
        </p:nvPicPr>
        <p:blipFill rotWithShape="1">
          <a:blip r:embed="rId3">
            <a:alphaModFix/>
          </a:blip>
          <a:srcRect b="0" l="3768" r="7342" t="0"/>
          <a:stretch/>
        </p:blipFill>
        <p:spPr>
          <a:xfrm>
            <a:off x="0" y="0"/>
            <a:ext cx="4571999" cy="5143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30"/>
          <p:cNvSpPr txBox="1"/>
          <p:nvPr>
            <p:ph idx="2" type="body"/>
          </p:nvPr>
        </p:nvSpPr>
        <p:spPr>
          <a:xfrm>
            <a:off x="4669925" y="283625"/>
            <a:ext cx="4395000" cy="529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Brief Overview of Ethereum:-</a:t>
            </a:r>
            <a:endParaRPr sz="2100"/>
          </a:p>
          <a:p>
            <a:pPr indent="0" lvl="0" marL="0" rtl="0" algn="just">
              <a:spcBef>
                <a:spcPts val="1600"/>
              </a:spcBef>
              <a:spcAft>
                <a:spcPts val="0"/>
              </a:spcAft>
              <a:buNone/>
            </a:pPr>
            <a:r>
              <a:rPr lang="en" sz="1200"/>
              <a:t>The decentralized blockchain platform Ethereum is used to build decentralized apps by using smart contracts. It runs on a vast network of nodes, giving code execution a safe and secure environment.</a:t>
            </a:r>
            <a:endParaRPr sz="1200"/>
          </a:p>
          <a:p>
            <a:pPr indent="0" lvl="0" marL="0" rtl="0" algn="just">
              <a:spcBef>
                <a:spcPts val="0"/>
              </a:spcBef>
              <a:spcAft>
                <a:spcPts val="0"/>
              </a:spcAft>
              <a:buNone/>
            </a:pPr>
            <a:r>
              <a:t/>
            </a:r>
            <a:endParaRPr sz="1200"/>
          </a:p>
          <a:p>
            <a:pPr indent="0" lvl="0" marL="0" rtl="0" algn="l">
              <a:spcBef>
                <a:spcPts val="0"/>
              </a:spcBef>
              <a:spcAft>
                <a:spcPts val="0"/>
              </a:spcAft>
              <a:buNone/>
            </a:pPr>
            <a:r>
              <a:rPr lang="en" sz="2100"/>
              <a:t>Advantages:-</a:t>
            </a:r>
            <a:endParaRPr sz="2100"/>
          </a:p>
          <a:p>
            <a:pPr indent="-304800" lvl="0" marL="457200" rtl="0" algn="just">
              <a:spcBef>
                <a:spcPts val="1600"/>
              </a:spcBef>
              <a:spcAft>
                <a:spcPts val="0"/>
              </a:spcAft>
              <a:buSzPts val="1200"/>
              <a:buChar char="●"/>
            </a:pPr>
            <a:r>
              <a:rPr lang="en" sz="1200"/>
              <a:t>Security: Ethereum's blockchain is highly secure and resistant to tampering.</a:t>
            </a:r>
            <a:endParaRPr sz="1200"/>
          </a:p>
          <a:p>
            <a:pPr indent="-304800" lvl="0" marL="457200" rtl="0" algn="just">
              <a:spcBef>
                <a:spcPts val="0"/>
              </a:spcBef>
              <a:spcAft>
                <a:spcPts val="0"/>
              </a:spcAft>
              <a:buSzPts val="1200"/>
              <a:buChar char="●"/>
            </a:pPr>
            <a:r>
              <a:rPr lang="en" sz="1200"/>
              <a:t>Transparency: All transactions are publicly recorded, ensuring transparency.</a:t>
            </a:r>
            <a:endParaRPr sz="1200"/>
          </a:p>
          <a:p>
            <a:pPr indent="-304800" lvl="0" marL="457200" rtl="0" algn="just">
              <a:spcBef>
                <a:spcPts val="0"/>
              </a:spcBef>
              <a:spcAft>
                <a:spcPts val="0"/>
              </a:spcAft>
              <a:buSzPts val="1200"/>
              <a:buChar char="●"/>
            </a:pPr>
            <a:r>
              <a:rPr lang="en" sz="1200"/>
              <a:t>Immutability: Once deployed, smart contracts cannot be altered, ensuring the integrity of lottery rules.</a:t>
            </a:r>
            <a:endParaRPr sz="1200"/>
          </a:p>
          <a:p>
            <a:pPr indent="-304800" lvl="0" marL="457200" rtl="0" algn="just">
              <a:spcBef>
                <a:spcPts val="0"/>
              </a:spcBef>
              <a:spcAft>
                <a:spcPts val="0"/>
              </a:spcAft>
              <a:buSzPts val="1200"/>
              <a:buChar char="●"/>
            </a:pPr>
            <a:r>
              <a:rPr lang="en" sz="1200"/>
              <a:t>Global Reach: Ethereum is accessible to anyone with an internet connection, enabling a global user base.</a:t>
            </a:r>
            <a:endParaRPr sz="2100"/>
          </a:p>
          <a:p>
            <a:pPr indent="0" lvl="0" marL="0" rtl="0" algn="l">
              <a:spcBef>
                <a:spcPts val="0"/>
              </a:spcBef>
              <a:spcAft>
                <a:spcPts val="0"/>
              </a:spcAft>
              <a:buNone/>
            </a:pPr>
            <a:r>
              <a:t/>
            </a:r>
            <a:endParaRPr sz="2200"/>
          </a:p>
          <a:p>
            <a:pPr indent="0" lvl="0" marL="0" rtl="0" algn="l">
              <a:spcBef>
                <a:spcPts val="1600"/>
              </a:spcBef>
              <a:spcAft>
                <a:spcPts val="1600"/>
              </a:spcAft>
              <a:buNone/>
            </a:pPr>
            <a:r>
              <a:t/>
            </a:r>
            <a:endParaRPr sz="2200"/>
          </a:p>
        </p:txBody>
      </p:sp>
      <p:pic>
        <p:nvPicPr>
          <p:cNvPr id="137" name="Google Shape;137;p30"/>
          <p:cNvPicPr preferRelativeResize="0"/>
          <p:nvPr/>
        </p:nvPicPr>
        <p:blipFill rotWithShape="1">
          <a:blip r:embed="rId3">
            <a:alphaModFix/>
          </a:blip>
          <a:srcRect b="0" l="3964" r="7146" t="0"/>
          <a:stretch/>
        </p:blipFill>
        <p:spPr>
          <a:xfrm>
            <a:off x="0" y="0"/>
            <a:ext cx="4571999"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1"/>
          <p:cNvSpPr txBox="1"/>
          <p:nvPr>
            <p:ph idx="2" type="body"/>
          </p:nvPr>
        </p:nvSpPr>
        <p:spPr>
          <a:xfrm>
            <a:off x="4626650" y="-822600"/>
            <a:ext cx="4395000" cy="514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p>
          <a:p>
            <a:pPr indent="0" lvl="0" marL="0" rtl="0" algn="l">
              <a:spcBef>
                <a:spcPts val="1600"/>
              </a:spcBef>
              <a:spcAft>
                <a:spcPts val="0"/>
              </a:spcAft>
              <a:buNone/>
            </a:pPr>
            <a:r>
              <a:t/>
            </a:r>
            <a:endParaRPr sz="2200"/>
          </a:p>
          <a:p>
            <a:pPr indent="0" lvl="0" marL="0" rtl="0" algn="l">
              <a:spcBef>
                <a:spcPts val="1600"/>
              </a:spcBef>
              <a:spcAft>
                <a:spcPts val="0"/>
              </a:spcAft>
              <a:buNone/>
            </a:pPr>
            <a:r>
              <a:t/>
            </a:r>
            <a:endParaRPr sz="2200"/>
          </a:p>
          <a:p>
            <a:pPr indent="0" lvl="0" marL="0" rtl="0" algn="just">
              <a:spcBef>
                <a:spcPts val="1600"/>
              </a:spcBef>
              <a:spcAft>
                <a:spcPts val="0"/>
              </a:spcAft>
              <a:buNone/>
            </a:pPr>
            <a:r>
              <a:rPr b="1" lang="en" sz="1400"/>
              <a:t>System Architecture Overview</a:t>
            </a:r>
            <a:endParaRPr b="1" sz="1300"/>
          </a:p>
          <a:p>
            <a:pPr indent="0" lvl="0" marL="0" rtl="0" algn="just">
              <a:spcBef>
                <a:spcPts val="0"/>
              </a:spcBef>
              <a:spcAft>
                <a:spcPts val="0"/>
              </a:spcAft>
              <a:buNone/>
            </a:pPr>
            <a:r>
              <a:rPr lang="en" sz="1300"/>
              <a:t>The lottery system's architecture consists of</a:t>
            </a:r>
            <a:endParaRPr sz="1300"/>
          </a:p>
          <a:p>
            <a:pPr indent="0" lvl="0" marL="0" rtl="0" algn="just">
              <a:spcBef>
                <a:spcPts val="0"/>
              </a:spcBef>
              <a:spcAft>
                <a:spcPts val="0"/>
              </a:spcAft>
              <a:buNone/>
            </a:pPr>
            <a:r>
              <a:t/>
            </a:r>
            <a:endParaRPr sz="1300"/>
          </a:p>
          <a:p>
            <a:pPr indent="-311150" lvl="0" marL="457200" rtl="0" algn="just">
              <a:spcBef>
                <a:spcPts val="0"/>
              </a:spcBef>
              <a:spcAft>
                <a:spcPts val="0"/>
              </a:spcAft>
              <a:buSzPts val="1300"/>
              <a:buChar char="●"/>
            </a:pPr>
            <a:r>
              <a:rPr lang="en" sz="1300"/>
              <a:t>Ethereum Blockchain: For smart contract execution.</a:t>
            </a:r>
            <a:endParaRPr sz="1300"/>
          </a:p>
          <a:p>
            <a:pPr indent="-311150" lvl="0" marL="457200" rtl="0" algn="just">
              <a:spcBef>
                <a:spcPts val="0"/>
              </a:spcBef>
              <a:spcAft>
                <a:spcPts val="0"/>
              </a:spcAft>
              <a:buSzPts val="1300"/>
              <a:buChar char="●"/>
            </a:pPr>
            <a:r>
              <a:rPr lang="en" sz="1300"/>
              <a:t>AI Module: For generating winning numbers.</a:t>
            </a:r>
            <a:endParaRPr sz="1300"/>
          </a:p>
          <a:p>
            <a:pPr indent="-311150" lvl="0" marL="457200" rtl="0" algn="just">
              <a:spcBef>
                <a:spcPts val="0"/>
              </a:spcBef>
              <a:spcAft>
                <a:spcPts val="0"/>
              </a:spcAft>
              <a:buSzPts val="1300"/>
              <a:buChar char="●"/>
            </a:pPr>
            <a:r>
              <a:rPr lang="en" sz="1300"/>
              <a:t>User Interfaces: For ticket purchase and result verification.</a:t>
            </a:r>
            <a:endParaRPr sz="1300"/>
          </a:p>
          <a:p>
            <a:pPr indent="0" lvl="0" marL="0" rtl="0" algn="just">
              <a:spcBef>
                <a:spcPts val="0"/>
              </a:spcBef>
              <a:spcAft>
                <a:spcPts val="0"/>
              </a:spcAft>
              <a:buNone/>
            </a:pPr>
            <a:r>
              <a:t/>
            </a:r>
            <a:endParaRPr sz="1300"/>
          </a:p>
          <a:p>
            <a:pPr indent="0" lvl="0" marL="0" rtl="0" algn="just">
              <a:spcBef>
                <a:spcPts val="0"/>
              </a:spcBef>
              <a:spcAft>
                <a:spcPts val="0"/>
              </a:spcAft>
              <a:buNone/>
            </a:pPr>
            <a:r>
              <a:rPr b="1" lang="en" sz="1400"/>
              <a:t>Role of AI in Generating Winning Numbers</a:t>
            </a:r>
            <a:endParaRPr b="1" sz="1300"/>
          </a:p>
          <a:p>
            <a:pPr indent="0" lvl="0" marL="0" rtl="0" algn="just">
              <a:spcBef>
                <a:spcPts val="0"/>
              </a:spcBef>
              <a:spcAft>
                <a:spcPts val="0"/>
              </a:spcAft>
              <a:buNone/>
            </a:pPr>
            <a:r>
              <a:rPr lang="en" sz="1300"/>
              <a:t>AI algorithms are used to generate winning numbers in a provably random and fair manner. Algorithms are selected based on their randomness and fairness criteria, ensuring that no entity can predict or manipulate outcomes.</a:t>
            </a:r>
            <a:endParaRPr sz="1300"/>
          </a:p>
          <a:p>
            <a:pPr indent="0" lvl="0" marL="0" rtl="0" algn="just">
              <a:spcBef>
                <a:spcPts val="0"/>
              </a:spcBef>
              <a:spcAft>
                <a:spcPts val="0"/>
              </a:spcAft>
              <a:buNone/>
            </a:pPr>
            <a:r>
              <a:t/>
            </a:r>
            <a:endParaRPr sz="1300"/>
          </a:p>
          <a:p>
            <a:pPr indent="0" lvl="0" marL="0" rtl="0" algn="just">
              <a:spcBef>
                <a:spcPts val="0"/>
              </a:spcBef>
              <a:spcAft>
                <a:spcPts val="0"/>
              </a:spcAft>
              <a:buNone/>
            </a:pPr>
            <a:r>
              <a:rPr b="1" lang="en" sz="1400"/>
              <a:t>Security Considerations</a:t>
            </a:r>
            <a:endParaRPr b="1" sz="1400"/>
          </a:p>
          <a:p>
            <a:pPr indent="0" lvl="0" marL="0" rtl="0" algn="just">
              <a:spcBef>
                <a:spcPts val="0"/>
              </a:spcBef>
              <a:spcAft>
                <a:spcPts val="0"/>
              </a:spcAft>
              <a:buNone/>
            </a:pPr>
            <a:r>
              <a:rPr lang="en" sz="1300"/>
              <a:t>Security is given careful consideration, and measures have been taken to prevent fraud, vulnerabilities, and data breaches. User data is managed and maintained securely at all times.</a:t>
            </a:r>
            <a:endParaRPr sz="2200"/>
          </a:p>
        </p:txBody>
      </p:sp>
      <p:pic>
        <p:nvPicPr>
          <p:cNvPr id="143" name="Google Shape;143;p31"/>
          <p:cNvPicPr preferRelativeResize="0"/>
          <p:nvPr/>
        </p:nvPicPr>
        <p:blipFill rotWithShape="1">
          <a:blip r:embed="rId3">
            <a:alphaModFix/>
          </a:blip>
          <a:srcRect b="0" l="4213" r="6897" t="0"/>
          <a:stretch/>
        </p:blipFill>
        <p:spPr>
          <a:xfrm>
            <a:off x="0" y="0"/>
            <a:ext cx="4571999"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2"/>
          <p:cNvSpPr txBox="1"/>
          <p:nvPr>
            <p:ph idx="2" type="body"/>
          </p:nvPr>
        </p:nvSpPr>
        <p:spPr>
          <a:xfrm>
            <a:off x="4648300" y="0"/>
            <a:ext cx="4395000" cy="51435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b="1" lang="en" sz="1400"/>
              <a:t>Creating the Lottery Smart Contract</a:t>
            </a:r>
            <a:endParaRPr b="1" sz="1400"/>
          </a:p>
          <a:p>
            <a:pPr indent="0" lvl="0" marL="0" rtl="0" algn="just">
              <a:spcBef>
                <a:spcPts val="0"/>
              </a:spcBef>
              <a:spcAft>
                <a:spcPts val="0"/>
              </a:spcAft>
              <a:buNone/>
            </a:pPr>
            <a:r>
              <a:rPr lang="en" sz="1300"/>
              <a:t>A lottery smart contract is developed using the Solidity programming language. The contract includes functions for ticket purchases, random number generation, and prize distribution.</a:t>
            </a:r>
            <a:endParaRPr sz="1300"/>
          </a:p>
          <a:p>
            <a:pPr indent="0" lvl="0" marL="0" rtl="0" algn="just">
              <a:spcBef>
                <a:spcPts val="0"/>
              </a:spcBef>
              <a:spcAft>
                <a:spcPts val="0"/>
              </a:spcAft>
              <a:buNone/>
            </a:pPr>
            <a:r>
              <a:t/>
            </a:r>
            <a:endParaRPr sz="1300"/>
          </a:p>
          <a:p>
            <a:pPr indent="0" lvl="0" marL="0" rtl="0" algn="just">
              <a:spcBef>
                <a:spcPts val="0"/>
              </a:spcBef>
              <a:spcAft>
                <a:spcPts val="0"/>
              </a:spcAft>
              <a:buNone/>
            </a:pPr>
            <a:r>
              <a:rPr b="1" lang="en" sz="1400"/>
              <a:t>Implementing Random Number Generation with AI</a:t>
            </a:r>
            <a:endParaRPr b="1" sz="1400"/>
          </a:p>
          <a:p>
            <a:pPr indent="0" lvl="0" marL="0" rtl="0" algn="just">
              <a:spcBef>
                <a:spcPts val="0"/>
              </a:spcBef>
              <a:spcAft>
                <a:spcPts val="0"/>
              </a:spcAft>
              <a:buNone/>
            </a:pPr>
            <a:r>
              <a:rPr lang="en" sz="1300"/>
              <a:t>AI algorithms are integrated into the smart contract to ensure random and fair number generation. This involves code examples and explanations of how randomness is achieved.</a:t>
            </a:r>
            <a:endParaRPr sz="1300"/>
          </a:p>
          <a:p>
            <a:pPr indent="0" lvl="0" marL="0" rtl="0" algn="just">
              <a:spcBef>
                <a:spcPts val="0"/>
              </a:spcBef>
              <a:spcAft>
                <a:spcPts val="0"/>
              </a:spcAft>
              <a:buNone/>
            </a:pPr>
            <a:r>
              <a:t/>
            </a:r>
            <a:endParaRPr sz="1400"/>
          </a:p>
          <a:p>
            <a:pPr indent="0" lvl="0" marL="0" rtl="0" algn="just">
              <a:spcBef>
                <a:spcPts val="0"/>
              </a:spcBef>
              <a:spcAft>
                <a:spcPts val="0"/>
              </a:spcAft>
              <a:buNone/>
            </a:pPr>
            <a:r>
              <a:rPr b="1" lang="en" sz="1400"/>
              <a:t>Ensuring Transparency through the Blockchain</a:t>
            </a:r>
            <a:endParaRPr b="1" sz="1400"/>
          </a:p>
          <a:p>
            <a:pPr indent="0" lvl="0" marL="0" rtl="0" algn="just">
              <a:spcBef>
                <a:spcPts val="0"/>
              </a:spcBef>
              <a:spcAft>
                <a:spcPts val="0"/>
              </a:spcAft>
              <a:buNone/>
            </a:pPr>
            <a:r>
              <a:rPr lang="en" sz="1300"/>
              <a:t>Every transaction and operation within the lottery system is recorded on the Ethereum blockchain. This allows participants to independently verify the fairness of the process.</a:t>
            </a:r>
            <a:endParaRPr sz="2200"/>
          </a:p>
          <a:p>
            <a:pPr indent="0" lvl="0" marL="0" rtl="0" algn="l">
              <a:spcBef>
                <a:spcPts val="0"/>
              </a:spcBef>
              <a:spcAft>
                <a:spcPts val="1600"/>
              </a:spcAft>
              <a:buNone/>
            </a:pPr>
            <a:r>
              <a:t/>
            </a:r>
            <a:endParaRPr sz="2200"/>
          </a:p>
        </p:txBody>
      </p:sp>
      <p:pic>
        <p:nvPicPr>
          <p:cNvPr id="149" name="Google Shape;149;p32"/>
          <p:cNvPicPr preferRelativeResize="0"/>
          <p:nvPr/>
        </p:nvPicPr>
        <p:blipFill rotWithShape="1">
          <a:blip r:embed="rId3">
            <a:alphaModFix/>
          </a:blip>
          <a:srcRect b="0" l="6311" r="4800" t="0"/>
          <a:stretch/>
        </p:blipFill>
        <p:spPr>
          <a:xfrm>
            <a:off x="0" y="0"/>
            <a:ext cx="4572001" cy="5143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Conclusion</a:t>
            </a:r>
            <a:endParaRPr sz="3600"/>
          </a:p>
        </p:txBody>
      </p:sp>
      <p:sp>
        <p:nvSpPr>
          <p:cNvPr id="155" name="Google Shape;155;p33"/>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100"/>
              <a:t>In summary, the Transparent and Provably Fair AI-Based Ethereum Lottery System combines blockchain and AI to offer a transparent, secure, and accessible lottery experience. This project not only addresses long-standing issues of fairness and transparency in traditional lotteries but also demonstrates the potential of emerging technologies to reshape the industry. With a strong focus on user trust and ethical practices, it stands as a trailblazing solution in the world of lottery systems.</a:t>
            </a:r>
            <a:endParaRPr sz="3300"/>
          </a:p>
          <a:p>
            <a:pPr indent="0" lvl="0" marL="0" rtl="0" algn="l">
              <a:spcBef>
                <a:spcPts val="1600"/>
              </a:spcBef>
              <a:spcAft>
                <a:spcPts val="1600"/>
              </a:spcAft>
              <a:buNone/>
            </a:pPr>
            <a:r>
              <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